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Georgia Italics" charset="1" panose="02040502050405090303"/>
      <p:regular r:id="rId26"/>
    </p:embeddedFont>
    <p:embeddedFont>
      <p:font typeface="Georgia" charset="1" panose="02040502050405020303"/>
      <p:regular r:id="rId27"/>
    </p:embeddedFont>
    <p:embeddedFont>
      <p:font typeface="Calibri (MS) Italics" charset="1" panose="020F05020202040A0204"/>
      <p:regular r:id="rId28"/>
    </p:embeddedFont>
    <p:embeddedFont>
      <p:font typeface="Calibri (MS)" charset="1" panose="020F0502020204030204"/>
      <p:regular r:id="rId29"/>
    </p:embeddedFont>
    <p:embeddedFont>
      <p:font typeface="Georgia Bold Italics" charset="1" panose="02040802050405090203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1D1D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974066"/>
            <a:ext cx="4338868" cy="433886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DCC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91819" y="3355906"/>
            <a:ext cx="3612630" cy="361263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7A8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2960"/>
                </a:lnSpc>
              </a:pPr>
              <a:r>
                <a:rPr lang="en-US" sz="10800" i="true">
                  <a:solidFill>
                    <a:srgbClr val="ECF272"/>
                  </a:solidFill>
                  <a:latin typeface="Georgia Italics"/>
                  <a:ea typeface="Georgia Italics"/>
                  <a:cs typeface="Georgia Italics"/>
                  <a:sym typeface="Georgia Italics"/>
                </a:rPr>
                <a:t>PBI</a:t>
              </a:r>
            </a:p>
          </p:txBody>
        </p:sp>
      </p:grpSp>
      <p:sp>
        <p:nvSpPr>
          <p:cNvPr name="AutoShape 8" id="8"/>
          <p:cNvSpPr/>
          <p:nvPr/>
        </p:nvSpPr>
        <p:spPr>
          <a:xfrm>
            <a:off x="1028471" y="1047750"/>
            <a:ext cx="1193458" cy="0"/>
          </a:xfrm>
          <a:prstGeom prst="line">
            <a:avLst/>
          </a:prstGeom>
          <a:ln cap="flat" w="3810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16065842" y="1047750"/>
            <a:ext cx="1193458" cy="0"/>
          </a:xfrm>
          <a:prstGeom prst="line">
            <a:avLst/>
          </a:prstGeom>
          <a:ln cap="flat" w="3810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6602080" y="2604493"/>
            <a:ext cx="5130212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76"/>
              </a:lnSpc>
              <a:spcBef>
                <a:spcPct val="0"/>
              </a:spcBef>
            </a:pPr>
            <a:r>
              <a:rPr lang="en-US" sz="2980">
                <a:solidFill>
                  <a:srgbClr val="CCD2D9"/>
                </a:solidFill>
                <a:latin typeface="Georgia"/>
                <a:ea typeface="Georgia"/>
                <a:cs typeface="Georgia"/>
                <a:sym typeface="Georgia"/>
              </a:rPr>
              <a:t>Unidad 2.2 - Modelado de Datos en Power BI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69884" y="3720661"/>
            <a:ext cx="5210034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51"/>
              </a:lnSpc>
              <a:spcBef>
                <a:spcPct val="0"/>
              </a:spcBef>
            </a:pPr>
            <a:r>
              <a:rPr lang="en-US" sz="1959" i="true">
                <a:solidFill>
                  <a:srgbClr val="ECF272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Inteligencia de Negocios · Nivel Intermedio · 2026</a:t>
            </a:r>
          </a:p>
        </p:txBody>
      </p:sp>
      <p:sp>
        <p:nvSpPr>
          <p:cNvPr name="AutoShape 12" id="12"/>
          <p:cNvSpPr/>
          <p:nvPr/>
        </p:nvSpPr>
        <p:spPr>
          <a:xfrm>
            <a:off x="6585224" y="4349073"/>
            <a:ext cx="1193458" cy="0"/>
          </a:xfrm>
          <a:prstGeom prst="line">
            <a:avLst/>
          </a:prstGeom>
          <a:ln cap="flat" w="3810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6569884" y="5258358"/>
            <a:ext cx="9949935" cy="721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43"/>
              </a:lnSpc>
            </a:pPr>
            <a:r>
              <a:rPr lang="en-US" sz="1959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Aprende a diseñar modelos de datos eficientes en Power BI usando el modelo estrella, relaciones, cardinalidad y técnicas de optimización para análisis profesional.</a:t>
            </a:r>
          </a:p>
        </p:txBody>
      </p:sp>
      <p:sp>
        <p:nvSpPr>
          <p:cNvPr name="AutoShape 14" id="14"/>
          <p:cNvSpPr/>
          <p:nvPr/>
        </p:nvSpPr>
        <p:spPr>
          <a:xfrm>
            <a:off x="6585224" y="6754135"/>
            <a:ext cx="609513" cy="0"/>
          </a:xfrm>
          <a:prstGeom prst="line">
            <a:avLst/>
          </a:prstGeom>
          <a:ln cap="flat" w="1905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6585224" y="6935110"/>
            <a:ext cx="609513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UNIT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74326" y="9384444"/>
            <a:ext cx="6065273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MODELADO DE DATOS EN POWER BI · UNIDAD 2.2 · 2025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69884" y="7301528"/>
            <a:ext cx="1056482" cy="425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13"/>
              </a:lnSpc>
              <a:spcBef>
                <a:spcPct val="0"/>
              </a:spcBef>
            </a:pPr>
            <a:r>
              <a:rPr lang="en-US" sz="2761">
                <a:solidFill>
                  <a:srgbClr val="CCD2D9"/>
                </a:solidFill>
                <a:latin typeface="Georgia"/>
                <a:ea typeface="Georgia"/>
                <a:cs typeface="Georgia"/>
                <a:sym typeface="Georgia"/>
              </a:rPr>
              <a:t>2.2</a:t>
            </a:r>
          </a:p>
        </p:txBody>
      </p:sp>
      <p:sp>
        <p:nvSpPr>
          <p:cNvPr name="AutoShape 18" id="18"/>
          <p:cNvSpPr/>
          <p:nvPr/>
        </p:nvSpPr>
        <p:spPr>
          <a:xfrm>
            <a:off x="8527943" y="6754135"/>
            <a:ext cx="609513" cy="0"/>
          </a:xfrm>
          <a:prstGeom prst="line">
            <a:avLst/>
          </a:prstGeom>
          <a:ln cap="flat" w="1905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8527943" y="6935110"/>
            <a:ext cx="93576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TEMA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512603" y="7301528"/>
            <a:ext cx="1705224" cy="841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13"/>
              </a:lnSpc>
              <a:spcBef>
                <a:spcPct val="0"/>
              </a:spcBef>
            </a:pPr>
            <a:r>
              <a:rPr lang="en-US" sz="2761">
                <a:solidFill>
                  <a:srgbClr val="CCD2D9"/>
                </a:solidFill>
                <a:latin typeface="Georgia"/>
                <a:ea typeface="Georgia"/>
                <a:cs typeface="Georgia"/>
                <a:sym typeface="Georgia"/>
              </a:rPr>
              <a:t>Modelo Estrella</a:t>
            </a:r>
          </a:p>
        </p:txBody>
      </p:sp>
      <p:sp>
        <p:nvSpPr>
          <p:cNvPr name="AutoShape 21" id="21"/>
          <p:cNvSpPr/>
          <p:nvPr/>
        </p:nvSpPr>
        <p:spPr>
          <a:xfrm>
            <a:off x="10995066" y="6754135"/>
            <a:ext cx="609513" cy="0"/>
          </a:xfrm>
          <a:prstGeom prst="line">
            <a:avLst/>
          </a:prstGeom>
          <a:ln cap="flat" w="1905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2" id="22"/>
          <p:cNvSpPr txBox="true"/>
          <p:nvPr/>
        </p:nvSpPr>
        <p:spPr>
          <a:xfrm rot="0">
            <a:off x="10995066" y="6935110"/>
            <a:ext cx="93576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FOCO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979725" y="7301528"/>
            <a:ext cx="1545568" cy="1257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13"/>
              </a:lnSpc>
              <a:spcBef>
                <a:spcPct val="0"/>
              </a:spcBef>
            </a:pPr>
            <a:r>
              <a:rPr lang="en-US" sz="2761">
                <a:solidFill>
                  <a:srgbClr val="CCD2D9"/>
                </a:solidFill>
                <a:latin typeface="Georgia"/>
                <a:ea typeface="Georgia"/>
                <a:cs typeface="Georgia"/>
                <a:sym typeface="Georgia"/>
              </a:rPr>
              <a:t>DAX &amp; Relaciones</a:t>
            </a:r>
          </a:p>
        </p:txBody>
      </p:sp>
      <p:sp>
        <p:nvSpPr>
          <p:cNvPr name="AutoShape 24" id="24"/>
          <p:cNvSpPr/>
          <p:nvPr/>
        </p:nvSpPr>
        <p:spPr>
          <a:xfrm>
            <a:off x="13429006" y="6754135"/>
            <a:ext cx="609513" cy="0"/>
          </a:xfrm>
          <a:prstGeom prst="line">
            <a:avLst/>
          </a:prstGeom>
          <a:ln cap="flat" w="1905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5" id="25"/>
          <p:cNvSpPr txBox="true"/>
          <p:nvPr/>
        </p:nvSpPr>
        <p:spPr>
          <a:xfrm rot="0">
            <a:off x="13429006" y="6935110"/>
            <a:ext cx="93576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NIVEL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413666" y="7301528"/>
            <a:ext cx="1793534" cy="425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13"/>
              </a:lnSpc>
              <a:spcBef>
                <a:spcPct val="0"/>
              </a:spcBef>
            </a:pPr>
            <a:r>
              <a:rPr lang="en-US" sz="2761">
                <a:solidFill>
                  <a:srgbClr val="CCD2D9"/>
                </a:solidFill>
                <a:latin typeface="Georgia"/>
                <a:ea typeface="Georgia"/>
                <a:cs typeface="Georgia"/>
                <a:sym typeface="Georgia"/>
              </a:rPr>
              <a:t>Intermedio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1F38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0F56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114800"/>
            <a:ext cx="8229600" cy="2057400"/>
            <a:chOff x="0" y="0"/>
            <a:chExt cx="10972800" cy="2743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58300" y="4114800"/>
            <a:ext cx="8229600" cy="2057400"/>
            <a:chOff x="0" y="0"/>
            <a:chExt cx="10972800" cy="2743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58300" y="6446520"/>
            <a:ext cx="8229600" cy="2057400"/>
            <a:chOff x="0" y="0"/>
            <a:chExt cx="10972800" cy="2743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22960" y="6446520"/>
            <a:ext cx="8229600" cy="2057400"/>
            <a:chOff x="0" y="0"/>
            <a:chExt cx="10972800" cy="274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48913" y="1800752"/>
            <a:ext cx="829508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E8DCC4"/>
                </a:solidFill>
                <a:latin typeface="Georgia"/>
                <a:ea typeface="Georgia"/>
                <a:cs typeface="Georgia"/>
                <a:sym typeface="Georgia"/>
              </a:rPr>
              <a:t>Relaciones entre Tablas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8672" y="3043761"/>
            <a:ext cx="4187784" cy="6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8"/>
              </a:lnSpc>
            </a:pPr>
            <a:r>
              <a:rPr lang="en-US" sz="1742" i="true">
                <a:solidFill>
                  <a:srgbClr val="E8DCC4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Conexión entre tablas mediante claves para compartir información en Power BI.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1087" y="4454843"/>
            <a:ext cx="18770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CONEXIÓN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86924" y="4454843"/>
            <a:ext cx="245994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CLAVE PRIMARIA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1087" y="6793782"/>
            <a:ext cx="333740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CLAVE FORÁNEA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86924" y="6793782"/>
            <a:ext cx="274219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POWER BI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81087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Tablas Relacionadas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86924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Identificador Único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1087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Referencia Externa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86924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Filtros Cruzados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2320" y="5554751"/>
            <a:ext cx="5881630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Las tablas se conectan mediante campos comunes (claves) que permiten vincular registros entre distintas tablas del modelo.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01914" y="5554751"/>
            <a:ext cx="6745837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Campo único que identifica cada registro sin repetición. Ej: IDEmpleado en Dim Empleados. Es el lado "uno" de la relación.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2320" y="7878775"/>
            <a:ext cx="7171503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Campo en la tabla de hechos que referencia la clave primaria de una dimensión. Ej: IDEmpleado en Fact Ventas.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01914" y="7878775"/>
            <a:ext cx="7313392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Power BI usa las relaciones para propagar filtros entre tablas, permitiendo que las visualizaciones combinen datos de múltiples fuentes.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1F38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0F56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114800"/>
            <a:ext cx="8229600" cy="2057400"/>
            <a:chOff x="0" y="0"/>
            <a:chExt cx="10972800" cy="2743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58300" y="4114800"/>
            <a:ext cx="8229600" cy="2057400"/>
            <a:chOff x="0" y="0"/>
            <a:chExt cx="10972800" cy="2743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58300" y="6446520"/>
            <a:ext cx="8229600" cy="2057400"/>
            <a:chOff x="0" y="0"/>
            <a:chExt cx="10972800" cy="2743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22960" y="6446520"/>
            <a:ext cx="8229600" cy="2057400"/>
            <a:chOff x="0" y="0"/>
            <a:chExt cx="10972800" cy="274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48913" y="1800752"/>
            <a:ext cx="829508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E8DCC4"/>
                </a:solidFill>
                <a:latin typeface="Georgia"/>
                <a:ea typeface="Georgia"/>
                <a:cs typeface="Georgia"/>
                <a:sym typeface="Georgia"/>
              </a:rPr>
              <a:t>Cardinalidad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8672" y="3043761"/>
            <a:ext cx="4187784" cy="6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8"/>
              </a:lnSpc>
            </a:pPr>
            <a:r>
              <a:rPr lang="en-US" sz="1742" i="true">
                <a:solidFill>
                  <a:srgbClr val="E8DCC4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Tipos de relaciones entre tablas en el modelo de datos de Power BI.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1087" y="4454843"/>
            <a:ext cx="18770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UNO A UNO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86924" y="4454843"/>
            <a:ext cx="245994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UNO A MUCHOS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1087" y="6793782"/>
            <a:ext cx="333740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MUCHOS A UNO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86924" y="6793782"/>
            <a:ext cx="274219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MUCHOS A MUCHOS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81087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Cardinalidad 1:1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86924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Cardinalidad 1:*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1087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Cardinalidad *:1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86924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Cardinalidad </a:t>
            </a:r>
            <a:r>
              <a:rPr lang="en-US" sz="2698" i="true">
                <a:solidFill>
                  <a:srgbClr val="000000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2320" y="5554751"/>
            <a:ext cx="4144650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Cada registro de una tabla se relaciona con exactamente un registro de la otra tabla.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778156" y="5554751"/>
            <a:ext cx="6485817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Un registro de la dimensión se relaciona con múltiples registros en la tabla de hechos. Tipo más común y recomendado.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2320" y="7878775"/>
            <a:ext cx="5989206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Múltiples registros de una tabla apuntan a un único registro en la tabla relacionada. Inverso del 1:*.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78156" y="7878775"/>
            <a:ext cx="6326192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Múltiples registros en ambas tablas. ⚠ Evitar: puede generar ambigüedad y resultados incorrectos en DAX.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D1D2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8673" y="4240616"/>
            <a:ext cx="16450627" cy="4477765"/>
            <a:chOff x="0" y="0"/>
            <a:chExt cx="4332676" cy="11793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32675" cy="1179329"/>
            </a:xfrm>
            <a:custGeom>
              <a:avLst/>
              <a:gdLst/>
              <a:ahLst/>
              <a:cxnLst/>
              <a:rect r="r" b="b" t="t" l="l"/>
              <a:pathLst>
                <a:path h="1179329" w="4332675">
                  <a:moveTo>
                    <a:pt x="24001" y="0"/>
                  </a:moveTo>
                  <a:lnTo>
                    <a:pt x="4308674" y="0"/>
                  </a:lnTo>
                  <a:cubicBezTo>
                    <a:pt x="4315040" y="0"/>
                    <a:pt x="4321144" y="2529"/>
                    <a:pt x="4325646" y="7030"/>
                  </a:cubicBezTo>
                  <a:cubicBezTo>
                    <a:pt x="4330147" y="11531"/>
                    <a:pt x="4332675" y="17636"/>
                    <a:pt x="4332675" y="24001"/>
                  </a:cubicBezTo>
                  <a:lnTo>
                    <a:pt x="4332675" y="1155328"/>
                  </a:lnTo>
                  <a:cubicBezTo>
                    <a:pt x="4332675" y="1168583"/>
                    <a:pt x="4321930" y="1179329"/>
                    <a:pt x="4308674" y="1179329"/>
                  </a:cubicBezTo>
                  <a:lnTo>
                    <a:pt x="24001" y="1179329"/>
                  </a:lnTo>
                  <a:cubicBezTo>
                    <a:pt x="10746" y="1179329"/>
                    <a:pt x="0" y="1168583"/>
                    <a:pt x="0" y="1155328"/>
                  </a:cubicBezTo>
                  <a:lnTo>
                    <a:pt x="0" y="24001"/>
                  </a:lnTo>
                  <a:cubicBezTo>
                    <a:pt x="0" y="10746"/>
                    <a:pt x="10746" y="0"/>
                    <a:pt x="24001" y="0"/>
                  </a:cubicBezTo>
                  <a:close/>
                </a:path>
              </a:pathLst>
            </a:custGeom>
            <a:solidFill>
              <a:srgbClr val="ECF272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332676" cy="12174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07403" y="537043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ÚNICO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07403" y="6256262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BIDIREC.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07403" y="714208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IMPACTO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25790" y="5608562"/>
            <a:ext cx="746760" cy="15240"/>
            <a:chOff x="0" y="0"/>
            <a:chExt cx="1866900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25790" y="6494387"/>
            <a:ext cx="746760" cy="15240"/>
            <a:chOff x="0" y="0"/>
            <a:chExt cx="1866900" cy="38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25790" y="7380212"/>
            <a:ext cx="746760" cy="15240"/>
            <a:chOff x="0" y="0"/>
            <a:chExt cx="1866900" cy="38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48913" y="1800752"/>
            <a:ext cx="7426671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Dirección del Filtro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8672" y="3081861"/>
            <a:ext cx="5660097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Cómo fluye el contexto de filtro entre tablas y cuándo usar cada configuración.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37345" y="5385802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Filtro unidireccional: el filtro fluye desde la tabla de dimensión hacia la tabla de hechos. Es la configuración predeterminada y recomendada en el modelo estrella.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37345" y="6271627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Filtro bidireccional: el filtro fluye en ambas direcciones entre tablas. Útil en casos específicos, pero puede generar ambigüedad si no se configura con cuidado.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37345" y="7157452"/>
            <a:ext cx="8725117" cy="108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Impacto en el modelo: una dirección incorrecta puede provocar resultados erróneos en DAX. Se recomienda usar filtro único por defecto y bidireccional solo cuando sea estrictamente necesario.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D1D2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8673" y="4240616"/>
            <a:ext cx="16450627" cy="4477765"/>
            <a:chOff x="0" y="0"/>
            <a:chExt cx="4332676" cy="11793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32675" cy="1179329"/>
            </a:xfrm>
            <a:custGeom>
              <a:avLst/>
              <a:gdLst/>
              <a:ahLst/>
              <a:cxnLst/>
              <a:rect r="r" b="b" t="t" l="l"/>
              <a:pathLst>
                <a:path h="1179329" w="4332675">
                  <a:moveTo>
                    <a:pt x="24001" y="0"/>
                  </a:moveTo>
                  <a:lnTo>
                    <a:pt x="4308674" y="0"/>
                  </a:lnTo>
                  <a:cubicBezTo>
                    <a:pt x="4315040" y="0"/>
                    <a:pt x="4321144" y="2529"/>
                    <a:pt x="4325646" y="7030"/>
                  </a:cubicBezTo>
                  <a:cubicBezTo>
                    <a:pt x="4330147" y="11531"/>
                    <a:pt x="4332675" y="17636"/>
                    <a:pt x="4332675" y="24001"/>
                  </a:cubicBezTo>
                  <a:lnTo>
                    <a:pt x="4332675" y="1155328"/>
                  </a:lnTo>
                  <a:cubicBezTo>
                    <a:pt x="4332675" y="1168583"/>
                    <a:pt x="4321930" y="1179329"/>
                    <a:pt x="4308674" y="1179329"/>
                  </a:cubicBezTo>
                  <a:lnTo>
                    <a:pt x="24001" y="1179329"/>
                  </a:lnTo>
                  <a:cubicBezTo>
                    <a:pt x="10746" y="1179329"/>
                    <a:pt x="0" y="1168583"/>
                    <a:pt x="0" y="1155328"/>
                  </a:cubicBezTo>
                  <a:lnTo>
                    <a:pt x="0" y="24001"/>
                  </a:lnTo>
                  <a:cubicBezTo>
                    <a:pt x="0" y="10746"/>
                    <a:pt x="10746" y="0"/>
                    <a:pt x="24001" y="0"/>
                  </a:cubicBezTo>
                  <a:close/>
                </a:path>
              </a:pathLst>
            </a:custGeom>
            <a:solidFill>
              <a:srgbClr val="ECF272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332676" cy="12174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07403" y="5370437"/>
            <a:ext cx="3951687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370"/>
              </a:lnSpc>
              <a:spcBef>
                <a:spcPct val="0"/>
              </a:spcBef>
            </a:pPr>
            <a:r>
              <a:rPr lang="en-US" sz="1975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DUPLICADOS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07403" y="6256262"/>
            <a:ext cx="3951687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370"/>
              </a:lnSpc>
              <a:spcBef>
                <a:spcPct val="0"/>
              </a:spcBef>
            </a:pPr>
            <a:r>
              <a:rPr lang="en-US" sz="1975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INVÁLIDOS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07403" y="7142087"/>
            <a:ext cx="3951687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370"/>
              </a:lnSpc>
              <a:spcBef>
                <a:spcPct val="0"/>
              </a:spcBef>
            </a:pPr>
            <a:r>
              <a:rPr lang="en-US" sz="1975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AMBIGÜEDAD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25790" y="5608562"/>
            <a:ext cx="746760" cy="15240"/>
            <a:chOff x="0" y="0"/>
            <a:chExt cx="1866900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25790" y="6494387"/>
            <a:ext cx="746760" cy="15240"/>
            <a:chOff x="0" y="0"/>
            <a:chExt cx="1866900" cy="38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25790" y="7380212"/>
            <a:ext cx="746760" cy="15240"/>
            <a:chOff x="0" y="0"/>
            <a:chExt cx="1866900" cy="38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48913" y="1800752"/>
            <a:ext cx="7426671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4"/>
              </a:lnSpc>
              <a:spcBef>
                <a:spcPct val="0"/>
              </a:spcBef>
            </a:pPr>
            <a:r>
              <a:rPr lang="en-US" sz="2962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Relaciones Complejas y Problemas Comunes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8672" y="3081861"/>
            <a:ext cx="5660097" cy="216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93"/>
              </a:lnSpc>
            </a:pPr>
            <a:r>
              <a:rPr lang="en-US" sz="120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Situaciones problemáticas en el modelado de datos y cómo identificarlas.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37345" y="5385802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Registros duplicados y claves repetidas: generan conteos incorrectos y métricas infladas en el modelo.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37345" y="6271627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Claves inexistentes (referencias inválidas): relaciones rotas que producen valores en blanco o errores en los reportes.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37345" y="7157452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Relaciones ambiguas con múltiples caminos: Power BI no puede determinar qué ruta usar para filtrar correctamente.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2428" y="3702372"/>
            <a:ext cx="5476932" cy="2881308"/>
            <a:chOff x="0" y="0"/>
            <a:chExt cx="1442484" cy="7588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46520" y="6793230"/>
            <a:ext cx="5476932" cy="2881308"/>
            <a:chOff x="0" y="0"/>
            <a:chExt cx="1442484" cy="7588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056802" y="3702372"/>
            <a:ext cx="5476932" cy="2881308"/>
            <a:chOff x="0" y="0"/>
            <a:chExt cx="1442484" cy="7588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46520" y="3702372"/>
            <a:ext cx="5476932" cy="2881308"/>
            <a:chOff x="0" y="0"/>
            <a:chExt cx="1442484" cy="7588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22960" y="6793230"/>
            <a:ext cx="5476932" cy="2881308"/>
            <a:chOff x="0" y="0"/>
            <a:chExt cx="1442484" cy="7588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056802" y="6793230"/>
            <a:ext cx="5476932" cy="2881308"/>
            <a:chOff x="0" y="0"/>
            <a:chExt cx="1442484" cy="75886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7912" y="1823085"/>
            <a:ext cx="6444995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78"/>
              </a:lnSpc>
              <a:spcBef>
                <a:spcPct val="0"/>
              </a:spcBef>
            </a:pPr>
            <a:r>
              <a:rPr lang="en-US" sz="3565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Optimización Básica del Modelo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65803" y="4972529"/>
            <a:ext cx="412711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Usar Modelo Estrella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79895" y="8063386"/>
            <a:ext cx="412711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Nombrar Correctamente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390177" y="4972529"/>
            <a:ext cx="412711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Ocultar Columnas Técnicas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779895" y="4972529"/>
            <a:ext cx="4127116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Eliminar Columnas Innecesarias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56335" y="8063386"/>
            <a:ext cx="4127116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Asignar Tipos de Datos Correctos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390177" y="8063386"/>
            <a:ext cx="4127116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Organizar Visualmente el Modelo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22960" y="2761074"/>
            <a:ext cx="816194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0"/>
              </a:lnSpc>
              <a:spcBef>
                <a:spcPct val="0"/>
              </a:spcBef>
            </a:pPr>
            <a:r>
              <a:rPr lang="en-US" sz="1742" i="true">
                <a:solidFill>
                  <a:srgbClr val="7C828B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Buenas prácticas para mejorar el rendimiento y la claridad del modelo en Power BI.</a:t>
            </a:r>
          </a:p>
        </p:txBody>
      </p:sp>
      <p:sp>
        <p:nvSpPr>
          <p:cNvPr name="AutoShape 28" id="28"/>
          <p:cNvSpPr/>
          <p:nvPr/>
        </p:nvSpPr>
        <p:spPr>
          <a:xfrm>
            <a:off x="1156335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>
            <a:off x="677042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>
            <a:off x="12380709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>
            <a:off x="6770427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>
            <a:off x="114686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>
            <a:off x="12380709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4" id="34"/>
          <p:cNvSpPr txBox="true"/>
          <p:nvPr/>
        </p:nvSpPr>
        <p:spPr>
          <a:xfrm rot="0">
            <a:off x="1229430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4352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453804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843522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1996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453804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14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29430" y="5925503"/>
            <a:ext cx="2385879" cy="97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Diseño recomendado por Microsoft · Alto rendimiento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843522" y="9016360"/>
            <a:ext cx="3982129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Tablas y columnas · Nombres claros y consistentes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453804" y="5925503"/>
            <a:ext cx="4336851" cy="344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Ocultar IDs y claves foráneas · Limpieza visual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843522" y="5925503"/>
            <a:ext cx="4425532" cy="344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Reducir tamaño · Mejorar velocidad de carga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219962" y="9016360"/>
            <a:ext cx="2385879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Texto, Número, Fecha · Evitar errores de cálculo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2453804" y="9016360"/>
            <a:ext cx="3396837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 spc="16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Agrupar tablas · Facilitar mantenimiento y lectura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CCD2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035040" cy="10287000"/>
            <a:chOff x="0" y="0"/>
            <a:chExt cx="158947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9476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9476">
                  <a:moveTo>
                    <a:pt x="0" y="0"/>
                  </a:moveTo>
                  <a:lnTo>
                    <a:pt x="1589476" y="0"/>
                  </a:lnTo>
                  <a:lnTo>
                    <a:pt x="15894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9476" cy="271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351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80131" y="3353562"/>
            <a:ext cx="4942945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Buenas</a:t>
            </a:r>
          </a:p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Prácticas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0131" y="2868256"/>
            <a:ext cx="769511" cy="279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0"/>
              </a:lnSpc>
            </a:pPr>
            <a:r>
              <a:rPr lang="en-US" sz="1471" spc="77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15</a:t>
            </a:r>
          </a:p>
        </p:txBody>
      </p:sp>
      <p:sp>
        <p:nvSpPr>
          <p:cNvPr name="AutoShape 7" id="7"/>
          <p:cNvSpPr/>
          <p:nvPr/>
        </p:nvSpPr>
        <p:spPr>
          <a:xfrm>
            <a:off x="780131" y="5986924"/>
            <a:ext cx="1193458" cy="0"/>
          </a:xfrm>
          <a:prstGeom prst="line">
            <a:avLst/>
          </a:prstGeom>
          <a:ln cap="flat" w="3810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780131" y="6472699"/>
            <a:ext cx="3296468" cy="56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24"/>
              </a:lnSpc>
            </a:pPr>
            <a:r>
              <a:rPr lang="en-US" sz="1589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Recomendaciones clave para modelos eficientes en Power BI.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38517" y="217436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67490" y="1590627"/>
            <a:ext cx="398113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Mantener Simplicidad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38517" y="361454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38517" y="5048583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38517" y="6487125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IV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38517" y="793508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V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8779214" y="207435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flipV="true">
            <a:off x="8779214" y="351453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flipV="true">
            <a:off x="8779214" y="4948570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flipV="true">
            <a:off x="8779214" y="6389546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flipV="true">
            <a:off x="8779214" y="783507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9367490" y="2079117"/>
            <a:ext cx="398113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Usar relaciones directas y evitar rutas complejas en el modelo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67490" y="3366897"/>
            <a:ext cx="5807953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Evitar Muchos a Muchos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67490" y="4800647"/>
            <a:ext cx="6588342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Revisar y Limpiar Datos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67490" y="6370496"/>
            <a:ext cx="6907592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Documentar Consistentemente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67490" y="7596949"/>
            <a:ext cx="3981134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Probar con Datos Reales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367490" y="3938520"/>
            <a:ext cx="398113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Preferir cardinalidad 1:* y rediseñar cuando sea necesario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367490" y="5353097"/>
            <a:ext cx="398113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Limpiar duplicados y claves inválidas antes de modelar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367490" y="6826277"/>
            <a:ext cx="398113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Nombrar tablas y columnas de forma clara y uniforme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367490" y="8610600"/>
            <a:ext cx="398113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Validar el modelo con casos reales antes de publicar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2428" y="3702372"/>
            <a:ext cx="5476932" cy="2881308"/>
            <a:chOff x="0" y="0"/>
            <a:chExt cx="1442484" cy="7588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46520" y="6793230"/>
            <a:ext cx="5476932" cy="2881308"/>
            <a:chOff x="0" y="0"/>
            <a:chExt cx="1442484" cy="7588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056802" y="3702372"/>
            <a:ext cx="5476932" cy="2881308"/>
            <a:chOff x="0" y="0"/>
            <a:chExt cx="1442484" cy="7588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46520" y="3702372"/>
            <a:ext cx="5476932" cy="2881308"/>
            <a:chOff x="0" y="0"/>
            <a:chExt cx="1442484" cy="7588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22960" y="6793230"/>
            <a:ext cx="5476932" cy="2881308"/>
            <a:chOff x="0" y="0"/>
            <a:chExt cx="1442484" cy="7588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056802" y="6793230"/>
            <a:ext cx="5476932" cy="2881308"/>
            <a:chOff x="0" y="0"/>
            <a:chExt cx="1442484" cy="75886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7912" y="1823085"/>
            <a:ext cx="6444995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82"/>
              </a:lnSpc>
              <a:spcBef>
                <a:spcPct val="0"/>
              </a:spcBef>
            </a:pPr>
            <a:r>
              <a:rPr lang="en-US" sz="2485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Caso Práctico: Modelo Estrella en Laboratorio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6335" y="4666776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Fact Ventas ⭐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70427" y="7757634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Dim Parámetros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380709" y="4666776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Dim Regiones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770427" y="4666776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Dim Empleados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46867" y="7757634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Dim Metas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380709" y="7757634"/>
            <a:ext cx="412711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Relaciones del Modelo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22960" y="2761074"/>
            <a:ext cx="816194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0"/>
              </a:lnSpc>
              <a:spcBef>
                <a:spcPct val="0"/>
              </a:spcBef>
            </a:pPr>
            <a:r>
              <a:rPr lang="en-US" sz="1742" i="true">
                <a:solidFill>
                  <a:srgbClr val="7C828B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Esquema visual del modelo estrella con Fact Ventas como tabla central y sus dimensiones relacionadas.</a:t>
            </a:r>
          </a:p>
        </p:txBody>
      </p:sp>
      <p:sp>
        <p:nvSpPr>
          <p:cNvPr name="AutoShape 28" id="28"/>
          <p:cNvSpPr/>
          <p:nvPr/>
        </p:nvSpPr>
        <p:spPr>
          <a:xfrm>
            <a:off x="1156335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>
            <a:off x="677042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>
            <a:off x="12380709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>
            <a:off x="6770427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>
            <a:off x="114686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>
            <a:off x="12380709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4" id="34"/>
          <p:cNvSpPr txBox="true"/>
          <p:nvPr/>
        </p:nvSpPr>
        <p:spPr>
          <a:xfrm rot="0">
            <a:off x="1229430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4352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453804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843522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1996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453804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16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28700" y="5493541"/>
            <a:ext cx="2385879" cy="108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IDVenta · Fecha · IDEmpleado · Cantidad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725355" y="8584399"/>
            <a:ext cx="2385879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IDParámetro · Tipo · Valor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253074" y="5493541"/>
            <a:ext cx="2385879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IDRegion · Región · País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642792" y="5493541"/>
            <a:ext cx="2385879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IDEmpleado · Nombre · Puesto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01795" y="8584399"/>
            <a:ext cx="2385879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IDMeta · Período · Objetivo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2253074" y="8584399"/>
            <a:ext cx="2385879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Relaciones 1:* · Clave primaria/foránea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CCD2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035040" cy="10287000"/>
            <a:chOff x="0" y="0"/>
            <a:chExt cx="158947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9476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9476">
                  <a:moveTo>
                    <a:pt x="0" y="0"/>
                  </a:moveTo>
                  <a:lnTo>
                    <a:pt x="1589476" y="0"/>
                  </a:lnTo>
                  <a:lnTo>
                    <a:pt x="15894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9476" cy="271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351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80131" y="3353562"/>
            <a:ext cx="4942945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Errores</a:t>
            </a:r>
          </a:p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Frecuentes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0131" y="2858731"/>
            <a:ext cx="769511" cy="274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20"/>
              </a:lnSpc>
            </a:pPr>
            <a:r>
              <a:rPr lang="en-US" sz="1443" spc="763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17</a:t>
            </a:r>
          </a:p>
        </p:txBody>
      </p:sp>
      <p:sp>
        <p:nvSpPr>
          <p:cNvPr name="AutoShape 7" id="7"/>
          <p:cNvSpPr/>
          <p:nvPr/>
        </p:nvSpPr>
        <p:spPr>
          <a:xfrm>
            <a:off x="780131" y="5986924"/>
            <a:ext cx="1193458" cy="0"/>
          </a:xfrm>
          <a:prstGeom prst="line">
            <a:avLst/>
          </a:prstGeom>
          <a:ln cap="flat" w="3810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780131" y="6482224"/>
            <a:ext cx="3296468" cy="56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181"/>
              </a:lnSpc>
            </a:pPr>
            <a:r>
              <a:rPr lang="en-US" sz="1558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Advertencias clave para evitar errores comunes en el modelado de datos.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38517" y="217436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67490" y="1811564"/>
            <a:ext cx="621588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Relaciones Incorrectas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38517" y="361454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38517" y="5048583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38517" y="6487125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IV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38517" y="793508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V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8779214" y="207435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flipV="true">
            <a:off x="8779214" y="351453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flipV="true">
            <a:off x="8779214" y="4948570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flipV="true">
            <a:off x="8779214" y="6389546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flipV="true">
            <a:off x="8779214" y="783507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9367490" y="2249714"/>
            <a:ext cx="676570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Tablas conectadas por campos erróneos o sin relación definida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67490" y="3264108"/>
            <a:ext cx="621588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Duplicados en Claves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67490" y="4678684"/>
            <a:ext cx="621588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Cardinalidad Mal Configurada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67490" y="6151864"/>
            <a:ext cx="621588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Columnas Innecesarias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67490" y="7582662"/>
            <a:ext cx="6215884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Cardinalidad Muchos a Muchos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367490" y="3702258"/>
            <a:ext cx="676570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Claves primarias repetidas generan ambigüedad en el modelo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367490" y="5116834"/>
            <a:ext cx="676570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Relaciones con tipo incorrecto afectan cálculos y filtros DAX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367490" y="6590014"/>
            <a:ext cx="676570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Columnas sin uso incrementan el tamaño y reducen rendimiento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367490" y="8087487"/>
            <a:ext cx="676570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Evitar relaciones : directas; usar tablas puente intermedias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bg>
      <p:bgPr>
        <a:solidFill>
          <a:srgbClr val="1D1D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0131" y="5298982"/>
            <a:ext cx="7280548" cy="4140884"/>
            <a:chOff x="0" y="0"/>
            <a:chExt cx="1917511" cy="1090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17511" cy="1090603"/>
            </a:xfrm>
            <a:custGeom>
              <a:avLst/>
              <a:gdLst/>
              <a:ahLst/>
              <a:cxnLst/>
              <a:rect r="r" b="b" t="t" l="l"/>
              <a:pathLst>
                <a:path h="1090603" w="1917511">
                  <a:moveTo>
                    <a:pt x="0" y="0"/>
                  </a:moveTo>
                  <a:lnTo>
                    <a:pt x="1917511" y="0"/>
                  </a:lnTo>
                  <a:lnTo>
                    <a:pt x="1917511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5C7D6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917511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29600" y="5326380"/>
            <a:ext cx="4663440" cy="4140884"/>
            <a:chOff x="0" y="0"/>
            <a:chExt cx="1228231" cy="109060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8231" cy="1090603"/>
            </a:xfrm>
            <a:custGeom>
              <a:avLst/>
              <a:gdLst/>
              <a:ahLst/>
              <a:cxnLst/>
              <a:rect r="r" b="b" t="t" l="l"/>
              <a:pathLst>
                <a:path h="1090603" w="1228231">
                  <a:moveTo>
                    <a:pt x="0" y="0"/>
                  </a:moveTo>
                  <a:lnTo>
                    <a:pt x="1228231" y="0"/>
                  </a:lnTo>
                  <a:lnTo>
                    <a:pt x="1228231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28231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030200" y="5326380"/>
            <a:ext cx="4526280" cy="4140884"/>
            <a:chOff x="0" y="0"/>
            <a:chExt cx="1192107" cy="10906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92107" cy="1090603"/>
            </a:xfrm>
            <a:custGeom>
              <a:avLst/>
              <a:gdLst/>
              <a:ahLst/>
              <a:cxnLst/>
              <a:rect r="r" b="b" t="t" l="l"/>
              <a:pathLst>
                <a:path h="109060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767A8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192107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030200" y="3079608"/>
            <a:ext cx="4526280" cy="2103897"/>
            <a:chOff x="0" y="0"/>
            <a:chExt cx="1192107" cy="55411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92107" cy="554113"/>
            </a:xfrm>
            <a:custGeom>
              <a:avLst/>
              <a:gdLst/>
              <a:ahLst/>
              <a:cxnLst/>
              <a:rect r="r" b="b" t="t" l="l"/>
              <a:pathLst>
                <a:path h="55411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554113"/>
                  </a:lnTo>
                  <a:lnTo>
                    <a:pt x="0" y="554113"/>
                  </a:lnTo>
                  <a:close/>
                </a:path>
              </a:pathLst>
            </a:custGeom>
            <a:solidFill>
              <a:srgbClr val="5C7D6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192107" cy="592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030200" y="822960"/>
            <a:ext cx="4526280" cy="2103897"/>
            <a:chOff x="0" y="0"/>
            <a:chExt cx="1192107" cy="55411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92107" cy="554113"/>
            </a:xfrm>
            <a:custGeom>
              <a:avLst/>
              <a:gdLst/>
              <a:ahLst/>
              <a:cxnLst/>
              <a:rect r="r" b="b" t="t" l="l"/>
              <a:pathLst>
                <a:path h="55411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554113"/>
                  </a:lnTo>
                  <a:lnTo>
                    <a:pt x="0" y="554113"/>
                  </a:lnTo>
                  <a:close/>
                </a:path>
              </a:pathLst>
            </a:custGeom>
            <a:solidFill>
              <a:srgbClr val="F0F56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192107" cy="592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229600" y="822960"/>
            <a:ext cx="4663440" cy="4360545"/>
            <a:chOff x="0" y="0"/>
            <a:chExt cx="1228231" cy="11484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228231" cy="1148456"/>
            </a:xfrm>
            <a:custGeom>
              <a:avLst/>
              <a:gdLst/>
              <a:ahLst/>
              <a:cxnLst/>
              <a:rect r="r" b="b" t="t" l="l"/>
              <a:pathLst>
                <a:path h="1148456" w="1228231">
                  <a:moveTo>
                    <a:pt x="0" y="0"/>
                  </a:moveTo>
                  <a:lnTo>
                    <a:pt x="1228231" y="0"/>
                  </a:lnTo>
                  <a:lnTo>
                    <a:pt x="1228231" y="1148456"/>
                  </a:lnTo>
                  <a:lnTo>
                    <a:pt x="0" y="1148456"/>
                  </a:lnTo>
                  <a:close/>
                </a:path>
              </a:pathLst>
            </a:custGeom>
            <a:solidFill>
              <a:srgbClr val="767A8B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228231" cy="11865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AutoShape 20" id="20"/>
          <p:cNvSpPr/>
          <p:nvPr/>
        </p:nvSpPr>
        <p:spPr>
          <a:xfrm>
            <a:off x="780131" y="3639503"/>
            <a:ext cx="1193458" cy="0"/>
          </a:xfrm>
          <a:prstGeom prst="line">
            <a:avLst/>
          </a:prstGeom>
          <a:ln cap="flat" w="3810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1" id="21"/>
          <p:cNvSpPr txBox="true"/>
          <p:nvPr/>
        </p:nvSpPr>
        <p:spPr>
          <a:xfrm rot="0">
            <a:off x="809911" y="4088256"/>
            <a:ext cx="5660097" cy="721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43"/>
              </a:lnSpc>
            </a:pPr>
            <a:r>
              <a:rPr lang="en-US" sz="1959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Conceptos fundamentales del modelado de datos en Power BI: definiciones y ejemplos clave.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64172" y="5765798"/>
            <a:ext cx="6009173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Modelado de datos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Organizar tablas y relaciones para análisis eficiente en BI.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03991" y="6599396"/>
            <a:ext cx="4302319" cy="2492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Tabla de hechos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Contiene transacciones numéricas: ventas, cantidades, subtotales.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17464" y="6445248"/>
            <a:ext cx="4820853" cy="213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Tabla de dimensiones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Datos descriptivos para clasificar y filtrar: empleados, regiones.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206144" y="3166970"/>
            <a:ext cx="4350336" cy="191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spc="952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Dashboard interactivo</a:t>
            </a:r>
          </a:p>
          <a:p>
            <a:pPr algn="l" marL="0" indent="0" lvl="0">
              <a:lnSpc>
                <a:spcPts val="2520"/>
              </a:lnSpc>
            </a:pPr>
            <a:r>
              <a:rPr lang="en-US" sz="1800" spc="952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Visualización dinámica conectada al modelo de datos optimizado.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206144" y="828401"/>
            <a:ext cx="4643492" cy="178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Cardinalidad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Tipo de relación: 1:1, 1:*, *:1. Evitar muchos a muchos.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417262" y="3166970"/>
            <a:ext cx="4475778" cy="178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Modelo estrella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Tabla de hechos central rodeada de dimensiones descriptivas.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57912" y="1667761"/>
            <a:ext cx="5130212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65"/>
              </a:lnSpc>
            </a:pPr>
            <a:r>
              <a:rPr lang="en-US" sz="472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Tabla Resumen</a:t>
            </a:r>
          </a:p>
          <a:p>
            <a:pPr algn="l" marL="0" indent="0" lvl="0">
              <a:lnSpc>
                <a:spcPts val="5665"/>
              </a:lnSpc>
            </a:pPr>
            <a:r>
              <a:rPr lang="en-US" sz="472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de Conceptos Clave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2428" y="3702372"/>
            <a:ext cx="5476932" cy="2881308"/>
            <a:chOff x="0" y="0"/>
            <a:chExt cx="1442484" cy="7588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46520" y="6793230"/>
            <a:ext cx="5476932" cy="2881308"/>
            <a:chOff x="0" y="0"/>
            <a:chExt cx="1442484" cy="7588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056802" y="3702372"/>
            <a:ext cx="5476932" cy="2881308"/>
            <a:chOff x="0" y="0"/>
            <a:chExt cx="1442484" cy="7588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46520" y="3702372"/>
            <a:ext cx="5476932" cy="2881308"/>
            <a:chOff x="0" y="0"/>
            <a:chExt cx="1442484" cy="7588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22960" y="6793230"/>
            <a:ext cx="5476932" cy="2881308"/>
            <a:chOff x="0" y="0"/>
            <a:chExt cx="1442484" cy="7588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056802" y="6793230"/>
            <a:ext cx="5476932" cy="2881308"/>
            <a:chOff x="0" y="0"/>
            <a:chExt cx="1442484" cy="75886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442484" cy="758863"/>
            </a:xfrm>
            <a:custGeom>
              <a:avLst/>
              <a:gdLst/>
              <a:ahLst/>
              <a:cxnLst/>
              <a:rect r="r" b="b" t="t" l="l"/>
              <a:pathLst>
                <a:path h="758863" w="1442484">
                  <a:moveTo>
                    <a:pt x="0" y="0"/>
                  </a:moveTo>
                  <a:lnTo>
                    <a:pt x="1442484" y="0"/>
                  </a:lnTo>
                  <a:lnTo>
                    <a:pt x="1442484" y="758863"/>
                  </a:lnTo>
                  <a:lnTo>
                    <a:pt x="0" y="75886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442484" cy="7969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7912" y="1832610"/>
            <a:ext cx="644499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97"/>
              </a:lnSpc>
              <a:spcBef>
                <a:spcPct val="0"/>
              </a:spcBef>
            </a:pPr>
            <a:r>
              <a:rPr lang="en-US" sz="3414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Glosario de Términos Principales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8168" y="4550093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Modelo de Datos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652260" y="7640950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Cardinalidad y Dirección de Filtro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62542" y="4550093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F0F568"/>
                </a:solidFill>
                <a:latin typeface="Georgia"/>
                <a:ea typeface="Georgia"/>
                <a:cs typeface="Georgia"/>
                <a:sym typeface="Georgia"/>
              </a:rPr>
              <a:t>Tabla de Hechos y Dimensión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652260" y="4550093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Modelo Estrella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7640950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Relación y Claves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262542" y="7640950"/>
            <a:ext cx="412711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76"/>
              </a:lnSpc>
              <a:spcBef>
                <a:spcPct val="0"/>
              </a:spcBef>
            </a:pPr>
            <a:r>
              <a:rPr lang="en-US" sz="214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Optimización en Power BI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22960" y="2761074"/>
            <a:ext cx="816194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0"/>
              </a:lnSpc>
              <a:spcBef>
                <a:spcPct val="0"/>
              </a:spcBef>
            </a:pPr>
            <a:r>
              <a:rPr lang="en-US" sz="1742" i="true">
                <a:solidFill>
                  <a:srgbClr val="7C828B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Definiciones clave del modelado de datos en Power BI para consolidar el aprendizaje.</a:t>
            </a:r>
          </a:p>
        </p:txBody>
      </p:sp>
      <p:sp>
        <p:nvSpPr>
          <p:cNvPr name="AutoShape 28" id="28"/>
          <p:cNvSpPr/>
          <p:nvPr/>
        </p:nvSpPr>
        <p:spPr>
          <a:xfrm>
            <a:off x="1156335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>
            <a:off x="677042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>
            <a:off x="12380709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>
            <a:off x="6770427" y="4046220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>
            <a:off x="1146867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>
            <a:off x="12380709" y="7137078"/>
            <a:ext cx="532481" cy="0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4" id="34"/>
          <p:cNvSpPr txBox="true"/>
          <p:nvPr/>
        </p:nvSpPr>
        <p:spPr>
          <a:xfrm rot="0">
            <a:off x="1229430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4352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453804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843522" y="4180522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19962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453804" y="7271380"/>
            <a:ext cx="769511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1F3839"/>
                </a:solidFill>
                <a:latin typeface="Calibri (MS)"/>
                <a:ea typeface="Calibri (MS)"/>
                <a:cs typeface="Calibri (MS)"/>
                <a:sym typeface="Calibri (MS)"/>
              </a:rPr>
              <a:t>19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38390" y="4969193"/>
            <a:ext cx="3594652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Estructura que organiza tablas, relaciones y jerarquías para analizar datos de forma eficiente en Power BI.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784078" y="8060050"/>
            <a:ext cx="3718804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Cardinalidad: tipo de relación (1:1, 1:*, :). Dirección de filtro: sentido en que los filtros se propagan entre tablas.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525866" y="4969193"/>
            <a:ext cx="3860693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F0F56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Hechos: contiene métricas y transacciones. Dimensión: datos descriptivos para clasificar y filtrar los hechos.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784078" y="4969193"/>
            <a:ext cx="2441804" cy="2492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Diseño recomendado por Microsoft: tabla de hechos central rodeada de tablas de dimensiones conectadas por relaciones simples.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8060050"/>
            <a:ext cx="3896166" cy="108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Relación: vínculo entre tablas. Clave primaria: identificador único. Clave foránea: referencia a otra tabla.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2525866" y="8060050"/>
            <a:ext cx="3896166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 spc="18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Conjunto de buenas prácticas para mejorar rendimiento: eliminar columnas innecesarias, usar tipos correctos y modelo estrella.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CCD2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035040" cy="10287000"/>
            <a:chOff x="0" y="0"/>
            <a:chExt cx="158947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9476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9476">
                  <a:moveTo>
                    <a:pt x="0" y="0"/>
                  </a:moveTo>
                  <a:lnTo>
                    <a:pt x="1589476" y="0"/>
                  </a:lnTo>
                  <a:lnTo>
                    <a:pt x="15894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F383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9476" cy="27188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351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80131" y="3353562"/>
            <a:ext cx="4942945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Objetivos de</a:t>
            </a:r>
          </a:p>
          <a:p>
            <a:pPr algn="l" marL="0" indent="0" lvl="0">
              <a:lnSpc>
                <a:spcPts val="8228"/>
              </a:lnSpc>
            </a:pPr>
            <a:r>
              <a:rPr lang="en-US" sz="6857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Aprendizaje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0131" y="2868256"/>
            <a:ext cx="769511" cy="253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05"/>
              </a:lnSpc>
            </a:pPr>
            <a:r>
              <a:rPr lang="en-US" sz="1361" spc="720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02</a:t>
            </a:r>
          </a:p>
        </p:txBody>
      </p:sp>
      <p:sp>
        <p:nvSpPr>
          <p:cNvPr name="AutoShape 7" id="7"/>
          <p:cNvSpPr/>
          <p:nvPr/>
        </p:nvSpPr>
        <p:spPr>
          <a:xfrm>
            <a:off x="780131" y="5986924"/>
            <a:ext cx="1193458" cy="0"/>
          </a:xfrm>
          <a:prstGeom prst="line">
            <a:avLst/>
          </a:prstGeom>
          <a:ln cap="flat" w="3810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780131" y="6472699"/>
            <a:ext cx="3296468" cy="534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57"/>
              </a:lnSpc>
            </a:pPr>
            <a:r>
              <a:rPr lang="en-US" sz="1469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Metas clave que guiarán tu aprendizaje en esta unidad de modelado de datos.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38517" y="217436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67490" y="2055304"/>
            <a:ext cx="3981134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Comprender el Modelado de Datos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38517" y="361454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38517" y="5048583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III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38517" y="6487125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IV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38517" y="7935087"/>
            <a:ext cx="90256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7"/>
              </a:lnSpc>
              <a:spcBef>
                <a:spcPct val="0"/>
              </a:spcBef>
            </a:pPr>
            <a:r>
              <a:rPr lang="en-US" b="true" sz="3297" i="true">
                <a:solidFill>
                  <a:srgbClr val="5C7D6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V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8779214" y="207435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flipV="true">
            <a:off x="8779214" y="351453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flipV="true">
            <a:off x="8779214" y="4948570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flipV="true">
            <a:off x="8779214" y="6389546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flipV="true">
            <a:off x="8779214" y="7835074"/>
            <a:ext cx="0" cy="695325"/>
          </a:xfrm>
          <a:prstGeom prst="line">
            <a:avLst/>
          </a:prstGeom>
          <a:ln cap="flat" w="19050">
            <a:solidFill>
              <a:srgbClr val="5C7D6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9367490" y="2674429"/>
            <a:ext cx="3981134" cy="20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9"/>
              </a:lnSpc>
              <a:spcBef>
                <a:spcPct val="0"/>
              </a:spcBef>
            </a:pPr>
            <a:r>
              <a:rPr lang="en-US" sz="12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Conceptos, objetivos y beneficios del modelado en Power BI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67490" y="3507848"/>
            <a:ext cx="3981134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Diseñar un Modelo Estrella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67490" y="4922424"/>
            <a:ext cx="3981134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Tablas de Hechos y Dimensiones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67490" y="6395604"/>
            <a:ext cx="3981134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Relaciones y Cardinalidades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67490" y="7826402"/>
            <a:ext cx="3981134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Optimización del Modelo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367490" y="3957570"/>
            <a:ext cx="3981134" cy="20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9"/>
              </a:lnSpc>
              <a:spcBef>
                <a:spcPct val="0"/>
              </a:spcBef>
            </a:pPr>
            <a:r>
              <a:rPr lang="en-US" sz="12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Estructura eficiente recomendada por Microsoft para Power BI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367490" y="5372147"/>
            <a:ext cx="3981134" cy="20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9"/>
              </a:lnSpc>
              <a:spcBef>
                <a:spcPct val="0"/>
              </a:spcBef>
            </a:pPr>
            <a:r>
              <a:rPr lang="en-US" sz="12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Identificar y diferenciar cada tipo de tabla en el modelo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367490" y="6845327"/>
            <a:ext cx="3981134" cy="20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9"/>
              </a:lnSpc>
              <a:spcBef>
                <a:spcPct val="0"/>
              </a:spcBef>
            </a:pPr>
            <a:r>
              <a:rPr lang="en-US" sz="12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Configurar correctamente conexiones y tipos de cardinalidad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367490" y="8276124"/>
            <a:ext cx="3981134" cy="20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9"/>
              </a:lnSpc>
              <a:spcBef>
                <a:spcPct val="0"/>
              </a:spcBef>
            </a:pPr>
            <a:r>
              <a:rPr lang="en-US" sz="1200" i="true">
                <a:solidFill>
                  <a:srgbClr val="5C7D6C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Aplicar buenas prácticas y evitar errores comunes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bg>
      <p:bgPr>
        <a:solidFill>
          <a:srgbClr val="1F38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8526475"/>
            <a:ext cx="9202153" cy="731825"/>
            <a:chOff x="0" y="0"/>
            <a:chExt cx="2423612" cy="1927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23613" cy="192744"/>
            </a:xfrm>
            <a:custGeom>
              <a:avLst/>
              <a:gdLst/>
              <a:ahLst/>
              <a:cxnLst/>
              <a:rect r="r" b="b" t="t" l="l"/>
              <a:pathLst>
                <a:path h="192744" w="2423613">
                  <a:moveTo>
                    <a:pt x="42907" y="0"/>
                  </a:moveTo>
                  <a:lnTo>
                    <a:pt x="2380705" y="0"/>
                  </a:lnTo>
                  <a:cubicBezTo>
                    <a:pt x="2404402" y="0"/>
                    <a:pt x="2423613" y="19210"/>
                    <a:pt x="2423613" y="42907"/>
                  </a:cubicBezTo>
                  <a:lnTo>
                    <a:pt x="2423613" y="149837"/>
                  </a:lnTo>
                  <a:cubicBezTo>
                    <a:pt x="2423613" y="161217"/>
                    <a:pt x="2419092" y="172130"/>
                    <a:pt x="2411045" y="180177"/>
                  </a:cubicBezTo>
                  <a:cubicBezTo>
                    <a:pt x="2402999" y="188224"/>
                    <a:pt x="2392085" y="192744"/>
                    <a:pt x="2380705" y="192744"/>
                  </a:cubicBezTo>
                  <a:lnTo>
                    <a:pt x="42907" y="192744"/>
                  </a:lnTo>
                  <a:cubicBezTo>
                    <a:pt x="31527" y="192744"/>
                    <a:pt x="20614" y="188224"/>
                    <a:pt x="12567" y="180177"/>
                  </a:cubicBezTo>
                  <a:cubicBezTo>
                    <a:pt x="4521" y="172130"/>
                    <a:pt x="0" y="161217"/>
                    <a:pt x="0" y="149837"/>
                  </a:cubicBezTo>
                  <a:lnTo>
                    <a:pt x="0" y="42907"/>
                  </a:lnTo>
                  <a:cubicBezTo>
                    <a:pt x="0" y="19210"/>
                    <a:pt x="19210" y="0"/>
                    <a:pt x="42907" y="0"/>
                  </a:cubicBezTo>
                  <a:close/>
                </a:path>
              </a:pathLst>
            </a:custGeom>
            <a:solidFill>
              <a:srgbClr val="DFE08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423612" cy="249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9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417900" y="8651867"/>
            <a:ext cx="489148" cy="481040"/>
            <a:chOff x="0" y="0"/>
            <a:chExt cx="1000098" cy="9835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00098" cy="983519"/>
            </a:xfrm>
            <a:custGeom>
              <a:avLst/>
              <a:gdLst/>
              <a:ahLst/>
              <a:cxnLst/>
              <a:rect r="r" b="b" t="t" l="l"/>
              <a:pathLst>
                <a:path h="983519" w="1000098">
                  <a:moveTo>
                    <a:pt x="500049" y="0"/>
                  </a:moveTo>
                  <a:cubicBezTo>
                    <a:pt x="223880" y="0"/>
                    <a:pt x="0" y="220168"/>
                    <a:pt x="0" y="491759"/>
                  </a:cubicBezTo>
                  <a:cubicBezTo>
                    <a:pt x="0" y="763351"/>
                    <a:pt x="223880" y="983519"/>
                    <a:pt x="500049" y="983519"/>
                  </a:cubicBezTo>
                  <a:cubicBezTo>
                    <a:pt x="776218" y="983519"/>
                    <a:pt x="1000098" y="763351"/>
                    <a:pt x="1000098" y="491759"/>
                  </a:cubicBezTo>
                  <a:cubicBezTo>
                    <a:pt x="1000098" y="220168"/>
                    <a:pt x="776218" y="0"/>
                    <a:pt x="500049" y="0"/>
                  </a:cubicBez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93759" y="54105"/>
              <a:ext cx="812580" cy="837209"/>
            </a:xfrm>
            <a:prstGeom prst="rect">
              <a:avLst/>
            </a:prstGeom>
          </p:spPr>
          <p:txBody>
            <a:bodyPr anchor="ctr" rtlCol="false" tIns="29870" lIns="29870" bIns="29870" rIns="29870"/>
            <a:lstStyle/>
            <a:p>
              <a:pPr algn="ctr" marL="0" indent="0" lvl="0">
                <a:lnSpc>
                  <a:spcPts val="2519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9487886" y="8892387"/>
            <a:ext cx="331246" cy="0"/>
          </a:xfrm>
          <a:prstGeom prst="line">
            <a:avLst/>
          </a:prstGeom>
          <a:ln cap="rnd" w="1905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9" id="9"/>
          <p:cNvSpPr txBox="true"/>
          <p:nvPr/>
        </p:nvSpPr>
        <p:spPr>
          <a:xfrm rot="0">
            <a:off x="3888673" y="1019175"/>
            <a:ext cx="13370627" cy="3952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543"/>
              </a:lnSpc>
              <a:spcBef>
                <a:spcPct val="0"/>
              </a:spcBef>
            </a:pPr>
            <a:r>
              <a:rPr lang="en-US" sz="12952">
                <a:solidFill>
                  <a:srgbClr val="DFE085"/>
                </a:solidFill>
                <a:latin typeface="Georgia"/>
                <a:ea typeface="Georgia"/>
                <a:cs typeface="Georgia"/>
                <a:sym typeface="Georgia"/>
              </a:rPr>
              <a:t>¡BUEN TRABAJO!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5716156"/>
            <a:ext cx="9839181" cy="269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58"/>
              </a:lnSpc>
              <a:spcBef>
                <a:spcPct val="0"/>
              </a:spcBef>
            </a:pPr>
            <a:r>
              <a:rPr lang="en-US" sz="1399" spc="195">
                <a:solidFill>
                  <a:srgbClr val="D6DBDD"/>
                </a:solidFill>
                <a:latin typeface="Calibri (MS)"/>
                <a:ea typeface="Calibri (MS)"/>
                <a:cs typeface="Calibri (MS)"/>
                <a:sym typeface="Calibri (MS)"/>
              </a:rPr>
              <a:t>CIERRE DE UNIDAD 2.2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526035"/>
            <a:ext cx="14600594" cy="513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47"/>
              </a:lnSpc>
            </a:pPr>
            <a:r>
              <a:rPr lang="en-US" sz="4118" spc="78">
                <a:solidFill>
                  <a:srgbClr val="D6DBDD"/>
                </a:solidFill>
                <a:latin typeface="Georgia"/>
                <a:ea typeface="Georgia"/>
                <a:cs typeface="Georgia"/>
                <a:sym typeface="Georgia"/>
              </a:rPr>
              <a:t>Un buen modelo de datos es la base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7321241"/>
            <a:ext cx="14600594" cy="513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47"/>
              </a:lnSpc>
            </a:pPr>
            <a:r>
              <a:rPr lang="en-US" sz="4118" i="true" spc="78">
                <a:solidFill>
                  <a:srgbClr val="D6DBDD"/>
                </a:solidFill>
                <a:latin typeface="Georgia Italics"/>
                <a:ea typeface="Georgia Italics"/>
                <a:cs typeface="Georgia Italics"/>
                <a:sym typeface="Georgia Italics"/>
              </a:rPr>
              <a:t>para reportes rápidos, confiables y escalables en Power BI.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238492" y="8608542"/>
            <a:ext cx="6284744" cy="4629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7"/>
              </a:lnSpc>
              <a:spcBef>
                <a:spcPct val="0"/>
              </a:spcBef>
            </a:pPr>
            <a:r>
              <a:rPr lang="en-US" sz="2398" spc="45">
                <a:solidFill>
                  <a:srgbClr val="2D2E38"/>
                </a:solidFill>
                <a:latin typeface="Calibri (MS)"/>
                <a:ea typeface="Calibri (MS)"/>
                <a:cs typeface="Calibri (MS)"/>
                <a:sym typeface="Calibri (MS)"/>
              </a:rPr>
              <a:t>¿Preguntas? ¡Explora y practica!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1F38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0F56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114800"/>
            <a:ext cx="8229600" cy="2057400"/>
            <a:chOff x="0" y="0"/>
            <a:chExt cx="10972800" cy="2743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58300" y="4114800"/>
            <a:ext cx="8229600" cy="2057400"/>
            <a:chOff x="0" y="0"/>
            <a:chExt cx="10972800" cy="2743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58300" y="6446520"/>
            <a:ext cx="8229600" cy="2057400"/>
            <a:chOff x="0" y="0"/>
            <a:chExt cx="10972800" cy="2743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22960" y="6446520"/>
            <a:ext cx="8229600" cy="2057400"/>
            <a:chOff x="0" y="0"/>
            <a:chExt cx="10972800" cy="274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48913" y="1810277"/>
            <a:ext cx="8295087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65"/>
              </a:lnSpc>
              <a:spcBef>
                <a:spcPct val="0"/>
              </a:spcBef>
            </a:pPr>
            <a:r>
              <a:rPr lang="en-US" sz="4721">
                <a:solidFill>
                  <a:srgbClr val="E8DCC4"/>
                </a:solidFill>
                <a:latin typeface="Georgia"/>
                <a:ea typeface="Georgia"/>
                <a:cs typeface="Georgia"/>
                <a:sym typeface="Georgia"/>
              </a:rPr>
              <a:t>¿Qué es el Modelado de Datos?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8672" y="3043761"/>
            <a:ext cx="4187784" cy="6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8"/>
              </a:lnSpc>
            </a:pPr>
            <a:r>
              <a:rPr lang="en-US" sz="1742" i="true">
                <a:solidFill>
                  <a:srgbClr val="E8DCC4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Organizar y estructurar datos para análisis eficiente en Power BI.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1087" y="4454843"/>
            <a:ext cx="18770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DEFINICIÓN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86924" y="4454843"/>
            <a:ext cx="245994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RELACIONES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1087" y="6793782"/>
            <a:ext cx="333740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BENEFICIOS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86924" y="6793782"/>
            <a:ext cx="2742190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BUSINESS INTELLIGENCE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81087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Organización de Datos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86924" y="4920120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Conexión entre Tablas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1087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Velocidad y Eficiencia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86924" y="7251382"/>
            <a:ext cx="4127116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37"/>
              </a:lnSpc>
              <a:spcBef>
                <a:spcPct val="0"/>
              </a:spcBef>
            </a:pPr>
            <a:r>
              <a:rPr lang="en-US" sz="2698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Importancia en BI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2320" y="5573801"/>
            <a:ext cx="4144650" cy="480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66"/>
              </a:lnSpc>
            </a:pPr>
            <a:r>
              <a:rPr lang="en-US" sz="1333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Integra múltiples fuentes de datos en una estructura coherente y optimizada para el análisis.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778156" y="5573801"/>
            <a:ext cx="4144650" cy="480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66"/>
              </a:lnSpc>
            </a:pPr>
            <a:r>
              <a:rPr lang="en-US" sz="1333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Vincula tablas mediante claves primarias y foráneas para compartir contexto y filtros.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2320" y="7897825"/>
            <a:ext cx="4144650" cy="480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66"/>
              </a:lnSpc>
            </a:pPr>
            <a:r>
              <a:rPr lang="en-US" sz="1333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Mayor velocidad, menor uso de memoria, mayor precisión y escalabilidad en los reportes.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78156" y="7897825"/>
            <a:ext cx="4144650" cy="480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66"/>
              </a:lnSpc>
            </a:pPr>
            <a:r>
              <a:rPr lang="en-US" sz="1333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Base fundamental para construir dashboards confiables y reportes analíticos en Power BI.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1D1D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7755" y="5403218"/>
            <a:ext cx="16066770" cy="19050"/>
            <a:chOff x="0" y="0"/>
            <a:chExt cx="21422360" cy="25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0"/>
              <a:ext cx="21396961" cy="25400"/>
            </a:xfrm>
            <a:custGeom>
              <a:avLst/>
              <a:gdLst/>
              <a:ahLst/>
              <a:cxnLst/>
              <a:rect r="r" b="b" t="t" l="l"/>
              <a:pathLst>
                <a:path h="25400" w="21396961">
                  <a:moveTo>
                    <a:pt x="0" y="0"/>
                  </a:moveTo>
                  <a:lnTo>
                    <a:pt x="21396961" y="0"/>
                  </a:lnTo>
                  <a:lnTo>
                    <a:pt x="21396961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0F568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857912" y="1815665"/>
            <a:ext cx="6548728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>
                <a:solidFill>
                  <a:srgbClr val="ECF272"/>
                </a:solidFill>
                <a:latin typeface="Georgia"/>
                <a:ea typeface="Georgia"/>
                <a:cs typeface="Georgia"/>
                <a:sym typeface="Georgia"/>
              </a:rPr>
              <a:t>Flujo de Trabajo en Power BI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22960" y="2715152"/>
            <a:ext cx="6583680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Proceso general: desde la obtención de datos hasta el dashboard final.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8686" y="4238484"/>
            <a:ext cx="905828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Paso 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1103" y="6593515"/>
            <a:ext cx="2080993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18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Conectar fuentes: Excel, SQL, Web, APIs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168270" y="5219500"/>
            <a:ext cx="389258" cy="38925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A5F"/>
            </a:solidFill>
            <a:ln w="38100" cap="sq">
              <a:solidFill>
                <a:srgbClr val="F7F1E5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82880" y="5801489"/>
            <a:ext cx="237744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Obtener Datos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622006" y="4238484"/>
            <a:ext cx="905828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Paso 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034423" y="6593515"/>
            <a:ext cx="2080993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18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Limpiar y transformar datos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871590" y="5219500"/>
            <a:ext cx="389258" cy="38925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A5F"/>
            </a:solidFill>
            <a:ln w="38100" cap="sq">
              <a:solidFill>
                <a:srgbClr val="F7F1E5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886200" y="5801489"/>
            <a:ext cx="237744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Power Query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339309" y="4238484"/>
            <a:ext cx="905828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Paso 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51726" y="6593515"/>
            <a:ext cx="2080993" cy="97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18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Modelo estrella, relaciones y cardinalidad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588893" y="5219500"/>
            <a:ext cx="389258" cy="389258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A5F"/>
            </a:solidFill>
            <a:ln w="38100" cap="sq">
              <a:solidFill>
                <a:srgbClr val="F7F1E5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7603503" y="5801489"/>
            <a:ext cx="237744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Modelo de Datos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036242" y="4238484"/>
            <a:ext cx="905828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Paso 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448659" y="6593515"/>
            <a:ext cx="2080993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18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Medidas, columnas calculadas y KPIs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2285826" y="5219500"/>
            <a:ext cx="389258" cy="389258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A5F"/>
            </a:solidFill>
            <a:ln w="38100" cap="sq">
              <a:solidFill>
                <a:srgbClr val="F7F1E5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1300436" y="5801489"/>
            <a:ext cx="237744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DAX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760217" y="4238484"/>
            <a:ext cx="905828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</a:pPr>
            <a:r>
              <a:rPr lang="en-US" sz="20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Paso 5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172634" y="6593515"/>
            <a:ext cx="2080993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1800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Reportes interactivos y publicación final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6009801" y="5219500"/>
            <a:ext cx="389258" cy="389258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1B45E"/>
            </a:solidFill>
            <a:ln w="38100" cap="sq">
              <a:solidFill>
                <a:srgbClr val="F7F1E5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5024411" y="5801489"/>
            <a:ext cx="237744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Visualizaciones &amp; Dashboard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822960" y="8499862"/>
            <a:ext cx="16596360" cy="988914"/>
            <a:chOff x="0" y="0"/>
            <a:chExt cx="4371058" cy="26045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371058" cy="260455"/>
            </a:xfrm>
            <a:custGeom>
              <a:avLst/>
              <a:gdLst/>
              <a:ahLst/>
              <a:cxnLst/>
              <a:rect r="r" b="b" t="t" l="l"/>
              <a:pathLst>
                <a:path h="260455" w="4371058">
                  <a:moveTo>
                    <a:pt x="0" y="0"/>
                  </a:moveTo>
                  <a:lnTo>
                    <a:pt x="4371058" y="0"/>
                  </a:lnTo>
                  <a:lnTo>
                    <a:pt x="4371058" y="260455"/>
                  </a:lnTo>
                  <a:lnTo>
                    <a:pt x="0" y="260455"/>
                  </a:lnTo>
                  <a:close/>
                </a:path>
              </a:pathLst>
            </a:custGeom>
            <a:solidFill>
              <a:srgbClr val="F0F568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4371058" cy="2985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2245166" y="8773287"/>
            <a:ext cx="14420879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spc="58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FLUJO · Cada etapa es esencial para construir un reporte confiable y eficiente en Power BI.</a:t>
            </a:r>
          </a:p>
        </p:txBody>
      </p:sp>
      <p:sp>
        <p:nvSpPr>
          <p:cNvPr name="AutoShape 40" id="40"/>
          <p:cNvSpPr/>
          <p:nvPr/>
        </p:nvSpPr>
        <p:spPr>
          <a:xfrm>
            <a:off x="1117773" y="8975269"/>
            <a:ext cx="731296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1F38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0F56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114800"/>
            <a:ext cx="8229600" cy="2057400"/>
            <a:chOff x="0" y="0"/>
            <a:chExt cx="10972800" cy="2743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58300" y="4114800"/>
            <a:ext cx="8229600" cy="2057400"/>
            <a:chOff x="0" y="0"/>
            <a:chExt cx="10972800" cy="2743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58300" y="6446520"/>
            <a:ext cx="8229600" cy="2057400"/>
            <a:chOff x="0" y="0"/>
            <a:chExt cx="10972800" cy="2743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22960" y="6446520"/>
            <a:ext cx="8229600" cy="2057400"/>
            <a:chOff x="0" y="0"/>
            <a:chExt cx="10972800" cy="274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728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DFE08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48913" y="1800752"/>
            <a:ext cx="829508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E8DCC4"/>
                </a:solidFill>
                <a:latin typeface="Georgia"/>
                <a:ea typeface="Georgia"/>
                <a:cs typeface="Georgia"/>
                <a:sym typeface="Georgia"/>
              </a:rPr>
              <a:t>¿Qué es un Modelo Estrella?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8672" y="3043761"/>
            <a:ext cx="8243888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E8DCC4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Diseño recomendado por Microsoft para Power BI: una tabla central de hechos rodeada de tablas de dimensiones.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1087" y="4454843"/>
            <a:ext cx="18770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DISEÑO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86924" y="4454843"/>
            <a:ext cx="245994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ESTRUCTURA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1087" y="6793782"/>
            <a:ext cx="333740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RENDIMIENTO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86924" y="6793782"/>
            <a:ext cx="274219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</a:pPr>
            <a:r>
              <a:rPr lang="en-US" sz="1200" spc="63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VENTAJAS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81087" y="4929645"/>
            <a:ext cx="412711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sz="2514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Recomendado por Microsoft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86924" y="4929645"/>
            <a:ext cx="412711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sz="2514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Tabla Central + Dimensiones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1087" y="7260907"/>
            <a:ext cx="412711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sz="2514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Relaciones Simples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86924" y="7260907"/>
            <a:ext cx="4127116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sz="2514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Compatible con DAX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2320" y="5554751"/>
            <a:ext cx="6148831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Estándar oficial para modelado en Power BI, optimizado para el motor de Analysis Services.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778156" y="5554751"/>
            <a:ext cx="4144650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Fact table al centro rodeada de dimensiones descriptivas conectadas mediante claves.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2320" y="7878775"/>
            <a:ext cx="6450345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Relaciones 1:* directas entre dimensiones y hechos. Alto rendimiento y menor complejidad.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78156" y="7878775"/>
            <a:ext cx="6202039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</a:pPr>
            <a:r>
              <a:rPr lang="en-US" sz="1800" i="true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Consultas rápidas, fácil comprensión del modelo y plena compatibilidad con fórmulas DAX.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D1D2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8673" y="4240616"/>
            <a:ext cx="16450627" cy="4477765"/>
            <a:chOff x="0" y="0"/>
            <a:chExt cx="4332676" cy="11793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32675" cy="1179329"/>
            </a:xfrm>
            <a:custGeom>
              <a:avLst/>
              <a:gdLst/>
              <a:ahLst/>
              <a:cxnLst/>
              <a:rect r="r" b="b" t="t" l="l"/>
              <a:pathLst>
                <a:path h="1179329" w="4332675">
                  <a:moveTo>
                    <a:pt x="24001" y="0"/>
                  </a:moveTo>
                  <a:lnTo>
                    <a:pt x="4308674" y="0"/>
                  </a:lnTo>
                  <a:cubicBezTo>
                    <a:pt x="4315040" y="0"/>
                    <a:pt x="4321144" y="2529"/>
                    <a:pt x="4325646" y="7030"/>
                  </a:cubicBezTo>
                  <a:cubicBezTo>
                    <a:pt x="4330147" y="11531"/>
                    <a:pt x="4332675" y="17636"/>
                    <a:pt x="4332675" y="24001"/>
                  </a:cubicBezTo>
                  <a:lnTo>
                    <a:pt x="4332675" y="1155328"/>
                  </a:lnTo>
                  <a:cubicBezTo>
                    <a:pt x="4332675" y="1168583"/>
                    <a:pt x="4321930" y="1179329"/>
                    <a:pt x="4308674" y="1179329"/>
                  </a:cubicBezTo>
                  <a:lnTo>
                    <a:pt x="24001" y="1179329"/>
                  </a:lnTo>
                  <a:cubicBezTo>
                    <a:pt x="10746" y="1179329"/>
                    <a:pt x="0" y="1168583"/>
                    <a:pt x="0" y="1155328"/>
                  </a:cubicBezTo>
                  <a:lnTo>
                    <a:pt x="0" y="24001"/>
                  </a:lnTo>
                  <a:cubicBezTo>
                    <a:pt x="0" y="10746"/>
                    <a:pt x="10746" y="0"/>
                    <a:pt x="24001" y="0"/>
                  </a:cubicBezTo>
                  <a:close/>
                </a:path>
              </a:pathLst>
            </a:custGeom>
            <a:solidFill>
              <a:srgbClr val="ECF272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332676" cy="12174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07403" y="537043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HECHOS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07403" y="6256262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DIMENSIONES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07403" y="714208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RELACIONES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25790" y="5608562"/>
            <a:ext cx="746760" cy="15240"/>
            <a:chOff x="0" y="0"/>
            <a:chExt cx="1866900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25790" y="6494387"/>
            <a:ext cx="746760" cy="15240"/>
            <a:chOff x="0" y="0"/>
            <a:chExt cx="1866900" cy="38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25790" y="7380212"/>
            <a:ext cx="746760" cy="15240"/>
            <a:chOff x="0" y="0"/>
            <a:chExt cx="1866900" cy="38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48913" y="1791227"/>
            <a:ext cx="742667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00"/>
              </a:lnSpc>
              <a:spcBef>
                <a:spcPct val="0"/>
              </a:spcBef>
            </a:pPr>
            <a:r>
              <a:rPr lang="en-US" sz="391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Componentes del Modelo Estrella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8672" y="3043761"/>
            <a:ext cx="566009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Elementos principales que conforman un modelo estrella eficiente en Power BI.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37345" y="5385802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Tabla central del modelo. Contiene transacciones o eventos del negocio con métricas numéricas (ventas, cantidades, subtotales). Alto volumen de registros.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37345" y="6271627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Tablas periféricas con información descriptiva para clasificar y filtrar. Menor volumen de datos y cambios poco frecuentes. Ej: Dim Empleados, Dim Regiones.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37345" y="7157452"/>
            <a:ext cx="872511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Conexiones entre la tabla de hechos y las dimensiones mediante claves primarias y foráneas. Permiten a Power BI compartir y filtrar información entre tablas.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D1D2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8673" y="4240616"/>
            <a:ext cx="16450627" cy="4477765"/>
            <a:chOff x="0" y="0"/>
            <a:chExt cx="4332676" cy="11793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32675" cy="1179329"/>
            </a:xfrm>
            <a:custGeom>
              <a:avLst/>
              <a:gdLst/>
              <a:ahLst/>
              <a:cxnLst/>
              <a:rect r="r" b="b" t="t" l="l"/>
              <a:pathLst>
                <a:path h="1179329" w="4332675">
                  <a:moveTo>
                    <a:pt x="24001" y="0"/>
                  </a:moveTo>
                  <a:lnTo>
                    <a:pt x="4308674" y="0"/>
                  </a:lnTo>
                  <a:cubicBezTo>
                    <a:pt x="4315040" y="0"/>
                    <a:pt x="4321144" y="2529"/>
                    <a:pt x="4325646" y="7030"/>
                  </a:cubicBezTo>
                  <a:cubicBezTo>
                    <a:pt x="4330147" y="11531"/>
                    <a:pt x="4332675" y="17636"/>
                    <a:pt x="4332675" y="24001"/>
                  </a:cubicBezTo>
                  <a:lnTo>
                    <a:pt x="4332675" y="1155328"/>
                  </a:lnTo>
                  <a:cubicBezTo>
                    <a:pt x="4332675" y="1168583"/>
                    <a:pt x="4321930" y="1179329"/>
                    <a:pt x="4308674" y="1179329"/>
                  </a:cubicBezTo>
                  <a:lnTo>
                    <a:pt x="24001" y="1179329"/>
                  </a:lnTo>
                  <a:cubicBezTo>
                    <a:pt x="10746" y="1179329"/>
                    <a:pt x="0" y="1168583"/>
                    <a:pt x="0" y="1155328"/>
                  </a:cubicBezTo>
                  <a:lnTo>
                    <a:pt x="0" y="24001"/>
                  </a:lnTo>
                  <a:cubicBezTo>
                    <a:pt x="0" y="10746"/>
                    <a:pt x="10746" y="0"/>
                    <a:pt x="24001" y="0"/>
                  </a:cubicBezTo>
                  <a:close/>
                </a:path>
              </a:pathLst>
            </a:custGeom>
            <a:solidFill>
              <a:srgbClr val="ECF272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332676" cy="12174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07403" y="537043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TRANSACCIONES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07403" y="6256262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VOLUMEN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07403" y="714208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EJEMPLO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25790" y="5608562"/>
            <a:ext cx="746760" cy="15240"/>
            <a:chOff x="0" y="0"/>
            <a:chExt cx="1866900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25790" y="6494387"/>
            <a:ext cx="746760" cy="15240"/>
            <a:chOff x="0" y="0"/>
            <a:chExt cx="1866900" cy="38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25790" y="7380212"/>
            <a:ext cx="746760" cy="15240"/>
            <a:chOff x="0" y="0"/>
            <a:chExt cx="1866900" cy="38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48913" y="1800752"/>
            <a:ext cx="7426671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Tabla de Hechos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8672" y="3053286"/>
            <a:ext cx="5660097" cy="61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39"/>
              </a:lnSpc>
            </a:pPr>
            <a:r>
              <a:rPr lang="en-US" sz="1671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El centro del modelo estrella: contiene los datos transaccionales del negocio.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37345" y="5366752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Contiene transacciones o eventos del negocio: ventas, compras, movimientos y registros operativos.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37345" y="6252577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Gran volumen de registros con datos numéricos (métricas): cantidades, montos, subtotales y conteos.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37345" y="7138402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Fact Ventas: IDVenta, Fecha, IDEmpleado, IDRegion, Cantidad, Subtotal.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6F6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672" y="2797492"/>
            <a:ext cx="1400175" cy="28575"/>
            <a:chOff x="0" y="0"/>
            <a:chExt cx="1866900" cy="38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1D1D2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8673" y="4240616"/>
            <a:ext cx="16450627" cy="4477765"/>
            <a:chOff x="0" y="0"/>
            <a:chExt cx="4332676" cy="11793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32675" cy="1179329"/>
            </a:xfrm>
            <a:custGeom>
              <a:avLst/>
              <a:gdLst/>
              <a:ahLst/>
              <a:cxnLst/>
              <a:rect r="r" b="b" t="t" l="l"/>
              <a:pathLst>
                <a:path h="1179329" w="4332675">
                  <a:moveTo>
                    <a:pt x="24001" y="0"/>
                  </a:moveTo>
                  <a:lnTo>
                    <a:pt x="4308674" y="0"/>
                  </a:lnTo>
                  <a:cubicBezTo>
                    <a:pt x="4315040" y="0"/>
                    <a:pt x="4321144" y="2529"/>
                    <a:pt x="4325646" y="7030"/>
                  </a:cubicBezTo>
                  <a:cubicBezTo>
                    <a:pt x="4330147" y="11531"/>
                    <a:pt x="4332675" y="17636"/>
                    <a:pt x="4332675" y="24001"/>
                  </a:cubicBezTo>
                  <a:lnTo>
                    <a:pt x="4332675" y="1155328"/>
                  </a:lnTo>
                  <a:cubicBezTo>
                    <a:pt x="4332675" y="1168583"/>
                    <a:pt x="4321930" y="1179329"/>
                    <a:pt x="4308674" y="1179329"/>
                  </a:cubicBezTo>
                  <a:lnTo>
                    <a:pt x="24001" y="1179329"/>
                  </a:lnTo>
                  <a:cubicBezTo>
                    <a:pt x="10746" y="1179329"/>
                    <a:pt x="0" y="1168583"/>
                    <a:pt x="0" y="1155328"/>
                  </a:cubicBezTo>
                  <a:lnTo>
                    <a:pt x="0" y="24001"/>
                  </a:lnTo>
                  <a:cubicBezTo>
                    <a:pt x="0" y="10746"/>
                    <a:pt x="10746" y="0"/>
                    <a:pt x="24001" y="0"/>
                  </a:cubicBezTo>
                  <a:close/>
                </a:path>
              </a:pathLst>
            </a:custGeom>
            <a:solidFill>
              <a:srgbClr val="ECF272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332676" cy="12269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9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007403" y="537043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FUNCIÓN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07403" y="6256262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VOLUMEN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07403" y="7142087"/>
            <a:ext cx="3951687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37"/>
              </a:lnSpc>
              <a:spcBef>
                <a:spcPct val="0"/>
              </a:spcBef>
            </a:pPr>
            <a:r>
              <a:rPr lang="en-US" sz="3197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EJEMPLOS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25790" y="5608562"/>
            <a:ext cx="746760" cy="15240"/>
            <a:chOff x="0" y="0"/>
            <a:chExt cx="1866900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25790" y="6494387"/>
            <a:ext cx="746760" cy="15240"/>
            <a:chOff x="0" y="0"/>
            <a:chExt cx="1866900" cy="38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25790" y="7380212"/>
            <a:ext cx="746760" cy="15240"/>
            <a:chOff x="0" y="0"/>
            <a:chExt cx="1866900" cy="381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9050" y="0"/>
              <a:ext cx="1828800" cy="38100"/>
            </a:xfrm>
            <a:custGeom>
              <a:avLst/>
              <a:gdLst/>
              <a:ahLst/>
              <a:cxnLst/>
              <a:rect r="r" b="b" t="t" l="l"/>
              <a:pathLst>
                <a:path h="381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5C7D6C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48913" y="1800752"/>
            <a:ext cx="7426671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55"/>
              </a:lnSpc>
              <a:spcBef>
                <a:spcPct val="0"/>
              </a:spcBef>
            </a:pPr>
            <a:r>
              <a:rPr lang="en-US" sz="4796">
                <a:solidFill>
                  <a:srgbClr val="1F3839"/>
                </a:solidFill>
                <a:latin typeface="Georgia"/>
                <a:ea typeface="Georgia"/>
                <a:cs typeface="Georgia"/>
                <a:sym typeface="Georgia"/>
              </a:rPr>
              <a:t>Tablas de Dimensiones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8672" y="3043761"/>
            <a:ext cx="566009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Información descriptiva que permite clasificar, filtrar y analizar los datos del modelo.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37345" y="5366752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Contienen información descriptiva para clasificar y filtrar los datos de la tabla de hechos.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37345" y="6252577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Menor volumen de registros que la tabla de hechos; sus datos cambian con poca frecuencia.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37345" y="7138402"/>
            <a:ext cx="8725117" cy="9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i="true">
                <a:solidFill>
                  <a:srgbClr val="1F3839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Dim Empleados (IDEmpleado, Nombre, Puesto) · Dim Regiones (IDRegion, Región, País).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1D1D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4654" y="5326380"/>
            <a:ext cx="7280548" cy="4140884"/>
            <a:chOff x="0" y="0"/>
            <a:chExt cx="1917511" cy="1090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17511" cy="1090603"/>
            </a:xfrm>
            <a:custGeom>
              <a:avLst/>
              <a:gdLst/>
              <a:ahLst/>
              <a:cxnLst/>
              <a:rect r="r" b="b" t="t" l="l"/>
              <a:pathLst>
                <a:path h="1090603" w="1917511">
                  <a:moveTo>
                    <a:pt x="0" y="0"/>
                  </a:moveTo>
                  <a:lnTo>
                    <a:pt x="1917511" y="0"/>
                  </a:lnTo>
                  <a:lnTo>
                    <a:pt x="1917511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5C7D6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917511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29600" y="5326380"/>
            <a:ext cx="4663440" cy="4140884"/>
            <a:chOff x="0" y="0"/>
            <a:chExt cx="1228231" cy="109060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8231" cy="1090603"/>
            </a:xfrm>
            <a:custGeom>
              <a:avLst/>
              <a:gdLst/>
              <a:ahLst/>
              <a:cxnLst/>
              <a:rect r="r" b="b" t="t" l="l"/>
              <a:pathLst>
                <a:path h="1090603" w="1228231">
                  <a:moveTo>
                    <a:pt x="0" y="0"/>
                  </a:moveTo>
                  <a:lnTo>
                    <a:pt x="1228231" y="0"/>
                  </a:lnTo>
                  <a:lnTo>
                    <a:pt x="1228231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ECF27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28231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030200" y="5326380"/>
            <a:ext cx="4526280" cy="4140884"/>
            <a:chOff x="0" y="0"/>
            <a:chExt cx="1192107" cy="10906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92107" cy="1090603"/>
            </a:xfrm>
            <a:custGeom>
              <a:avLst/>
              <a:gdLst/>
              <a:ahLst/>
              <a:cxnLst/>
              <a:rect r="r" b="b" t="t" l="l"/>
              <a:pathLst>
                <a:path h="109060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1090603"/>
                  </a:lnTo>
                  <a:lnTo>
                    <a:pt x="0" y="1090603"/>
                  </a:lnTo>
                  <a:close/>
                </a:path>
              </a:pathLst>
            </a:custGeom>
            <a:solidFill>
              <a:srgbClr val="767A8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192107" cy="1128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030200" y="3079608"/>
            <a:ext cx="4526280" cy="2103897"/>
            <a:chOff x="0" y="0"/>
            <a:chExt cx="1192107" cy="55411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92107" cy="554113"/>
            </a:xfrm>
            <a:custGeom>
              <a:avLst/>
              <a:gdLst/>
              <a:ahLst/>
              <a:cxnLst/>
              <a:rect r="r" b="b" t="t" l="l"/>
              <a:pathLst>
                <a:path h="55411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554113"/>
                  </a:lnTo>
                  <a:lnTo>
                    <a:pt x="0" y="554113"/>
                  </a:lnTo>
                  <a:close/>
                </a:path>
              </a:pathLst>
            </a:custGeom>
            <a:solidFill>
              <a:srgbClr val="5C7D6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192107" cy="592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030200" y="822960"/>
            <a:ext cx="4526280" cy="2103897"/>
            <a:chOff x="0" y="0"/>
            <a:chExt cx="1192107" cy="55411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92107" cy="554113"/>
            </a:xfrm>
            <a:custGeom>
              <a:avLst/>
              <a:gdLst/>
              <a:ahLst/>
              <a:cxnLst/>
              <a:rect r="r" b="b" t="t" l="l"/>
              <a:pathLst>
                <a:path h="554113" w="1192107">
                  <a:moveTo>
                    <a:pt x="0" y="0"/>
                  </a:moveTo>
                  <a:lnTo>
                    <a:pt x="1192107" y="0"/>
                  </a:lnTo>
                  <a:lnTo>
                    <a:pt x="1192107" y="554113"/>
                  </a:lnTo>
                  <a:lnTo>
                    <a:pt x="0" y="554113"/>
                  </a:lnTo>
                  <a:close/>
                </a:path>
              </a:pathLst>
            </a:custGeom>
            <a:solidFill>
              <a:srgbClr val="F0F56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192107" cy="592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229600" y="822960"/>
            <a:ext cx="4663440" cy="4360545"/>
            <a:chOff x="0" y="0"/>
            <a:chExt cx="1228231" cy="11484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228231" cy="1148456"/>
            </a:xfrm>
            <a:custGeom>
              <a:avLst/>
              <a:gdLst/>
              <a:ahLst/>
              <a:cxnLst/>
              <a:rect r="r" b="b" t="t" l="l"/>
              <a:pathLst>
                <a:path h="1148456" w="1228231">
                  <a:moveTo>
                    <a:pt x="0" y="0"/>
                  </a:moveTo>
                  <a:lnTo>
                    <a:pt x="1228231" y="0"/>
                  </a:lnTo>
                  <a:lnTo>
                    <a:pt x="1228231" y="1148456"/>
                  </a:lnTo>
                  <a:lnTo>
                    <a:pt x="0" y="1148456"/>
                  </a:lnTo>
                  <a:close/>
                </a:path>
              </a:pathLst>
            </a:custGeom>
            <a:solidFill>
              <a:srgbClr val="767A8B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228231" cy="11865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800"/>
                </a:lnSpc>
              </a:pPr>
            </a:p>
          </p:txBody>
        </p:sp>
      </p:grpSp>
      <p:sp>
        <p:nvSpPr>
          <p:cNvPr name="AutoShape 20" id="20"/>
          <p:cNvSpPr/>
          <p:nvPr/>
        </p:nvSpPr>
        <p:spPr>
          <a:xfrm>
            <a:off x="780131" y="3639503"/>
            <a:ext cx="1193458" cy="0"/>
          </a:xfrm>
          <a:prstGeom prst="line">
            <a:avLst/>
          </a:prstGeom>
          <a:ln cap="flat" w="38100">
            <a:solidFill>
              <a:srgbClr val="ECF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1" id="21"/>
          <p:cNvSpPr txBox="true"/>
          <p:nvPr/>
        </p:nvSpPr>
        <p:spPr>
          <a:xfrm rot="0">
            <a:off x="809911" y="4088256"/>
            <a:ext cx="5660097" cy="721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43"/>
              </a:lnSpc>
            </a:pPr>
            <a:r>
              <a:rPr lang="en-US" sz="1959" i="true">
                <a:solidFill>
                  <a:srgbClr val="ECF272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Diferencias clave entre Tabla de Hechos y Tabla de Dimensiones en el modelo estrella.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9169" y="8091559"/>
            <a:ext cx="4081613" cy="37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Tabla de Hechos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29124" y="7788664"/>
            <a:ext cx="2568371" cy="108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Uso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Métricas vs Filtros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446409" y="8091559"/>
            <a:ext cx="3106127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Tabla de Dimensiones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446409" y="3620524"/>
            <a:ext cx="3318961" cy="73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Volumen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ECF272"/>
                </a:solidFill>
                <a:latin typeface="Calibri (MS)"/>
                <a:ea typeface="Calibri (MS)"/>
                <a:cs typeface="Calibri (MS)"/>
                <a:sym typeface="Calibri (MS)"/>
              </a:rPr>
              <a:t>Alto vs Bajo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446409" y="1352796"/>
            <a:ext cx="3620475" cy="108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Contenido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Transacciones vs Descriptivo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729124" y="3598249"/>
            <a:ext cx="3194808" cy="143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Cambios</a:t>
            </a:r>
          </a:p>
          <a:p>
            <a:pPr algn="l" marL="0" indent="0" lvl="0">
              <a:lnSpc>
                <a:spcPts val="2800"/>
              </a:lnSpc>
            </a:pPr>
            <a:r>
              <a:rPr lang="en-US" sz="2000" spc="1058">
                <a:solidFill>
                  <a:srgbClr val="F0F568"/>
                </a:solidFill>
                <a:latin typeface="Calibri (MS)"/>
                <a:ea typeface="Calibri (MS)"/>
                <a:cs typeface="Calibri (MS)"/>
                <a:sym typeface="Calibri (MS)"/>
              </a:rPr>
              <a:t>Frecuentes vs Poco frecuentes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57912" y="1658236"/>
            <a:ext cx="5130212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80"/>
              </a:lnSpc>
            </a:pPr>
            <a:r>
              <a:rPr lang="en-US" sz="3816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Comparación</a:t>
            </a:r>
          </a:p>
          <a:p>
            <a:pPr algn="l" marL="0" indent="0" lvl="0">
              <a:lnSpc>
                <a:spcPts val="4580"/>
              </a:lnSpc>
            </a:pPr>
            <a:r>
              <a:rPr lang="en-US" sz="3816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Hechos vs Dimensiones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DAHP8CGJ_wc</dc:identifier>
  <dcterms:modified xsi:type="dcterms:W3CDTF">2011-08-01T06:04:30Z</dcterms:modified>
  <cp:revision>1</cp:revision>
  <dc:title>Modelado de Datos en Power BI - Unidad 2.2</dc:title>
</cp:coreProperties>
</file>